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1509" r:id="rId4"/>
    <p:sldId id="1510" r:id="rId5"/>
    <p:sldId id="260" r:id="rId6"/>
    <p:sldId id="1511" r:id="rId7"/>
    <p:sldId id="1512" r:id="rId8"/>
    <p:sldId id="263" r:id="rId9"/>
    <p:sldId id="1513" r:id="rId10"/>
    <p:sldId id="1514" r:id="rId11"/>
    <p:sldId id="265" r:id="rId12"/>
    <p:sldId id="266" r:id="rId13"/>
    <p:sldId id="268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>
        <p:scale>
          <a:sx n="100" d="100"/>
          <a:sy n="100" d="100"/>
        </p:scale>
        <p:origin x="-1694" y="-6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2/27/2025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2/27/2025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26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2/27/2025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D321A2-65AC-4C18-CA75-0FB5084CA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/>
          <a:lstStyle/>
          <a:p>
            <a:r>
              <a:rPr lang="en-US" dirty="0"/>
              <a:t>Basic presentation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2FA3257-663D-61CE-A5D5-22B53DB71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/>
          <a:lstStyle/>
          <a:p>
            <a:r>
              <a:rPr lang="en-US" dirty="0"/>
              <a:t>Presented by Ares Grau​</a:t>
            </a:r>
          </a:p>
        </p:txBody>
      </p:sp>
      <p:pic>
        <p:nvPicPr>
          <p:cNvPr id="7" name="Picture Placeholder 6" descr="A group of houses with red roofs">
            <a:extLst>
              <a:ext uri="{FF2B5EF4-FFF2-40B4-BE49-F238E27FC236}">
                <a16:creationId xmlns:a16="http://schemas.microsoft.com/office/drawing/2014/main" id="{AA6BCCFE-82B9-38D9-8EAD-75148B80BD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96128" y="0"/>
            <a:ext cx="6595872" cy="6858000"/>
          </a:xfrm>
        </p:spPr>
      </p:pic>
    </p:spTree>
    <p:extLst>
      <p:ext uri="{BB962C8B-B14F-4D97-AF65-F5344CB8AC3E}">
        <p14:creationId xmlns:p14="http://schemas.microsoft.com/office/powerpoint/2010/main" val="3069965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6BA28-7B5B-3D59-0D23-C072A5C2A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/>
          <a:lstStyle/>
          <a:p>
            <a:r>
              <a:rPr lang="en-US" dirty="0"/>
              <a:t>Delivering with impact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443BCF-B6AE-B157-B5A8-60575A5F5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/>
          <a:lstStyle/>
          <a:p>
            <a:r>
              <a:rPr lang="en-US" dirty="0"/>
              <a:t>Keeping your audience engaged through effective techniques</a:t>
            </a:r>
          </a:p>
        </p:txBody>
      </p:sp>
    </p:spTree>
    <p:extLst>
      <p:ext uri="{BB962C8B-B14F-4D97-AF65-F5344CB8AC3E}">
        <p14:creationId xmlns:p14="http://schemas.microsoft.com/office/powerpoint/2010/main" val="3762730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Effective delivery techniques</a:t>
            </a:r>
            <a:endParaRPr lang="en-US" dirty="0"/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/>
              <a:t>Your delivery can make or break your presentation. Focus on the following techniques.</a:t>
            </a:r>
          </a:p>
          <a:p>
            <a:pPr marL="0" indent="0">
              <a:buNone/>
            </a:pPr>
            <a:r>
              <a:rPr lang="en-US" sz="1800" b="1"/>
              <a:t>Voice modulation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Vary pitch, tone, and volume to emphasize key points. Pause strategically as silence builds anticipation.</a:t>
            </a:r>
          </a:p>
          <a:p>
            <a:pPr marL="0" indent="0">
              <a:buNone/>
            </a:pPr>
            <a:r>
              <a:rPr lang="en-US" sz="1800" b="1"/>
              <a:t>Body language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Maintain open gestures and avoid crossing your arms. Move naturally. Step forward when making a strong point.</a:t>
            </a:r>
          </a:p>
          <a:p>
            <a:pPr marL="0" indent="0">
              <a:buNone/>
            </a:pPr>
            <a:r>
              <a:rPr lang="en-US" sz="1800" b="1"/>
              <a:t>Non-verbal cues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Look for cues (like nodding and note-taking) that show that your audience is engaged.</a:t>
            </a:r>
          </a:p>
          <a:p>
            <a:pPr marL="0" indent="0">
              <a:buNone/>
            </a:pPr>
            <a:r>
              <a:rPr lang="en-US" sz="1800" b="1"/>
              <a:t>Additional tips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Be confident, rehearse aloud, and show enthusiasm.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97B4E-3C70-7F36-A4BF-7CA5CBC84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 dirty="0"/>
              <a:t>Delivering with confidence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7E922-AE57-EC70-406A-77ED03351FF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548640"/>
            <a:ext cx="8266176" cy="5605272"/>
          </a:xfrm>
        </p:spPr>
        <p:txBody>
          <a:bodyPr/>
          <a:lstStyle/>
          <a:p>
            <a:r>
              <a:rPr lang="en-US" dirty="0"/>
              <a:t>Meaningful eye contact, purposeful gestures, and good posture can enhance your message and make it more memorable.</a:t>
            </a:r>
          </a:p>
        </p:txBody>
      </p:sp>
    </p:spTree>
    <p:extLst>
      <p:ext uri="{BB962C8B-B14F-4D97-AF65-F5344CB8AC3E}">
        <p14:creationId xmlns:p14="http://schemas.microsoft.com/office/powerpoint/2010/main" val="3947552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2F8EAF-D9DE-9FD3-ED83-7032E7D7F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A6679F-0290-515C-BB0F-947C10AC81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/>
          <a:p>
            <a:r>
              <a:rPr lang="en-US" dirty="0"/>
              <a:t>Start with a hook and a clear purpose. Engage your audience using eye contact, storytelling, and questions. Design slides that enhance your message, not distract. And deliver with confidence.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058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209B1-CECE-7466-7044-9D73619E56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/>
          <a:lstStyle/>
          <a:p>
            <a:r>
              <a:rPr lang="en-US" dirty="0"/>
              <a:t>Q &amp; 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6681B-5E1B-BD2B-6960-3B46EFE83A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/>
          <a:lstStyle/>
          <a:p>
            <a:r>
              <a:rPr lang="en-US" dirty="0"/>
              <a:t>Use this portion of your presentation to answer audience questions.</a:t>
            </a:r>
          </a:p>
        </p:txBody>
      </p:sp>
      <p:pic>
        <p:nvPicPr>
          <p:cNvPr id="6" name="Picture Placeholder 5" descr="People floating on inner tubes in the water">
            <a:extLst>
              <a:ext uri="{FF2B5EF4-FFF2-40B4-BE49-F238E27FC236}">
                <a16:creationId xmlns:a16="http://schemas.microsoft.com/office/drawing/2014/main" id="{7D071976-9DDA-8EF5-F9B4-1BE7497CC1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99" cy="4986425"/>
          </a:xfrm>
        </p:spPr>
      </p:pic>
    </p:spTree>
    <p:extLst>
      <p:ext uri="{BB962C8B-B14F-4D97-AF65-F5344CB8AC3E}">
        <p14:creationId xmlns:p14="http://schemas.microsoft.com/office/powerpoint/2010/main" val="2999686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255C6-1E2E-E4BD-2E9F-B3321C22A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C04E6-B771-F1FA-85F4-B7984DE55A8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/>
          <a:p>
            <a:r>
              <a:rPr lang="en-US" dirty="0"/>
              <a:t>Introducing yourself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Appeal</a:t>
            </a:r>
          </a:p>
          <a:p>
            <a:r>
              <a:rPr lang="en-US" dirty="0"/>
              <a:t>Effective delivery techniques</a:t>
            </a:r>
          </a:p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4216523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44A5-0283-F980-85F3-EE51746F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85359-5FD3-D5C8-1467-F7082543AA4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0" indent="0" algn="l" rtl="0" fontAlgn="base">
              <a:lnSpc>
                <a:spcPts val="3375"/>
              </a:lnSpc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When introducing yourself, keep it concise and relevant.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​</a:t>
            </a:r>
          </a:p>
          <a:p>
            <a:pPr marL="0" indent="0" algn="l" rtl="0" fontAlgn="base">
              <a:lnSpc>
                <a:spcPts val="3375"/>
              </a:lnSpc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Start with a hook, state your expertise, and explain why you’re presenting.</a:t>
            </a:r>
            <a:r>
              <a:rPr lang="en-US" b="0" i="0" dirty="0">
                <a:solidFill>
                  <a:srgbClr val="000000"/>
                </a:solidFill>
                <a:effectLst/>
              </a:rPr>
              <a:t>​</a:t>
            </a:r>
          </a:p>
          <a:p>
            <a:pPr marL="0" indent="0" fontAlgn="base">
              <a:lnSpc>
                <a:spcPts val="3375"/>
              </a:lnSpc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If possible, keep your introduction to under 60 seconds to maintain interest.</a:t>
            </a:r>
            <a:endParaRPr lang="en-US" b="0" i="0" dirty="0">
              <a:solidFill>
                <a:srgbClr val="000000"/>
              </a:solidFill>
              <a:effectLst/>
            </a:endParaRPr>
          </a:p>
        </p:txBody>
      </p:sp>
      <p:pic>
        <p:nvPicPr>
          <p:cNvPr id="5" name="Picture Placeholder 4" descr="A person standing in an office">
            <a:extLst>
              <a:ext uri="{FF2B5EF4-FFF2-40B4-BE49-F238E27FC236}">
                <a16:creationId xmlns:a16="http://schemas.microsoft.com/office/drawing/2014/main" id="{2E5B50B9-E58D-93E5-6072-B20B89B7A7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5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33A0-1764-3DC0-A9D7-7733B04AF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1344168"/>
            <a:ext cx="9198864" cy="3291840"/>
          </a:xfrm>
        </p:spPr>
        <p:txBody>
          <a:bodyPr/>
          <a:lstStyle/>
          <a:p>
            <a:r>
              <a:rPr lang="en-US" dirty="0"/>
              <a:t>“They may forget what you said, but they will never forget how you made them feel.”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6822A-D1D9-EA6C-D8F4-6F6AB9565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5064" y="5349240"/>
            <a:ext cx="9043416" cy="466344"/>
          </a:xfrm>
        </p:spPr>
        <p:txBody>
          <a:bodyPr/>
          <a:lstStyle/>
          <a:p>
            <a:r>
              <a:rPr lang="en-US" dirty="0"/>
              <a:t>– Carl W. Buechner</a:t>
            </a:r>
          </a:p>
        </p:txBody>
      </p:sp>
    </p:spTree>
    <p:extLst>
      <p:ext uri="{BB962C8B-B14F-4D97-AF65-F5344CB8AC3E}">
        <p14:creationId xmlns:p14="http://schemas.microsoft.com/office/powerpoint/2010/main" val="1471035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2F81C-2BD8-A4FA-1C47-752CDA281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/>
          <a:lstStyle/>
          <a:p>
            <a:r>
              <a:rPr lang="en-US" dirty="0"/>
              <a:t>Key elements of a memorable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D53411-4585-040B-5834-42C4EFE762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>
            <a:normAutofit/>
          </a:bodyPr>
          <a:lstStyle/>
          <a:p>
            <a:r>
              <a:rPr lang="en-US" dirty="0"/>
              <a:t>Crafting an engaging, impactful, and professional presentation​</a:t>
            </a:r>
          </a:p>
        </p:txBody>
      </p:sp>
    </p:spTree>
    <p:extLst>
      <p:ext uri="{BB962C8B-B14F-4D97-AF65-F5344CB8AC3E}">
        <p14:creationId xmlns:p14="http://schemas.microsoft.com/office/powerpoint/2010/main" val="4198690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750E1-014E-2F32-5FE0-025C27322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Engaging the audience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B70B6-B9DD-8293-E045-C9E0BE21FE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en-US" sz="1800" b="1" dirty="0"/>
              <a:t>Make eye contact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It builds trust and keeps the audience focused. Successful presentations inform as well as captivate and good eye contact helps everyone stay engaged.</a:t>
            </a:r>
            <a:endParaRPr lang="en-US" dirty="0"/>
          </a:p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en-US" sz="1800" b="1" dirty="0"/>
              <a:t>Tell a story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Storytelling make messages stick. Use personal or industry-related stories. Try the “what, so what, now what” framework to structure your narrative.</a:t>
            </a:r>
            <a:endParaRPr lang="en-US" dirty="0"/>
          </a:p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en-US" sz="1800" b="1" dirty="0"/>
              <a:t>Make it interactive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Encourage interaction by asking questions, taking live polls, or inviting audience input. Use survey tools to collect real-time responses.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27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D2400-94AD-31F6-37F1-0D9392194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50A7-8097-B5C9-4E58-9ED8D14AD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</p:spPr>
        <p:txBody>
          <a:bodyPr>
            <a:normAutofit/>
          </a:bodyPr>
          <a:lstStyle/>
          <a:p>
            <a:r>
              <a:rPr lang="en-US" dirty="0"/>
              <a:t>Engagement data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0E4A8A-55D4-88B9-EAFE-F5DD91417A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182216"/>
              </p:ext>
            </p:extLst>
          </p:nvPr>
        </p:nvGraphicFramePr>
        <p:xfrm>
          <a:off x="612775" y="1716088"/>
          <a:ext cx="10653711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4411">
                  <a:extLst>
                    <a:ext uri="{9D8B030D-6E8A-4147-A177-3AD203B41FA5}">
                      <a16:colId xmlns:a16="http://schemas.microsoft.com/office/drawing/2014/main" val="2236123262"/>
                    </a:ext>
                  </a:extLst>
                </a:gridCol>
                <a:gridCol w="6183824">
                  <a:extLst>
                    <a:ext uri="{9D8B030D-6E8A-4147-A177-3AD203B41FA5}">
                      <a16:colId xmlns:a16="http://schemas.microsoft.com/office/drawing/2014/main" val="583127937"/>
                    </a:ext>
                  </a:extLst>
                </a:gridCol>
                <a:gridCol w="2215476">
                  <a:extLst>
                    <a:ext uri="{9D8B030D-6E8A-4147-A177-3AD203B41FA5}">
                      <a16:colId xmlns:a16="http://schemas.microsoft.com/office/drawing/2014/main" val="3633622998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r>
                        <a:rPr lang="en-US" sz="1800" b="1" dirty="0"/>
                        <a:t>Area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Impact on engagement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Source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971733978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 dirty="0"/>
                        <a:t>Eye contact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80% more audience connection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Business review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45816344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 dirty="0"/>
                        <a:t>Storytelling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Increases retention by 22x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University study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825465077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 dirty="0"/>
                        <a:t>Interactive polls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Leads to 34% higher engagement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LinkedIn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34464751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 dirty="0"/>
                        <a:t>Visual aids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Boosts retention by 65%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Company research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403127124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 dirty="0"/>
                        <a:t>Attention spans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Lasts about 5 minutes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Journal article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292404910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 dirty="0"/>
                        <a:t>First impressions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Made in the first 15 seconds</a:t>
                      </a:r>
                    </a:p>
                  </a:txBody>
                  <a:tcPr marL="137160" marR="137160" marT="137160" marB="137160"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Industry report</a:t>
                      </a:r>
                    </a:p>
                  </a:txBody>
                  <a:tcPr marL="137160" marR="137160" marT="137160" marB="137160" anchor="ctr"/>
                </a:tc>
                <a:extLst>
                  <a:ext uri="{0D108BD9-81ED-4DB2-BD59-A6C34878D82A}">
                    <a16:rowId xmlns:a16="http://schemas.microsoft.com/office/drawing/2014/main" val="18610330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4372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9F20-7FE0-9464-CC8C-AAB74EE17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appeal</a:t>
            </a:r>
            <a:endParaRPr lang="en-US" dirty="0"/>
          </a:p>
        </p:txBody>
      </p:sp>
      <p:pic>
        <p:nvPicPr>
          <p:cNvPr id="5" name="Picture Placeholder 4" descr="A road winding through a forest">
            <a:extLst>
              <a:ext uri="{FF2B5EF4-FFF2-40B4-BE49-F238E27FC236}">
                <a16:creationId xmlns:a16="http://schemas.microsoft.com/office/drawing/2014/main" id="{164FB9BE-89B8-A73D-CB0C-5BF6EAC06D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72345-EDED-4266-CFF8-650FF0BB1E4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/>
              <a:t>Studies show that 35% of an audience’s retention rate is attributed to visuals, so use these best practices.</a:t>
            </a:r>
          </a:p>
          <a:p>
            <a:pPr marL="0" indent="0">
              <a:buNone/>
            </a:pPr>
            <a:r>
              <a:rPr lang="en-US" sz="1800" b="1"/>
              <a:t>Use high-quality images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Avoid stock photos that feel overused. Use animated images sparingly. Motion should enhance, not distract.</a:t>
            </a:r>
          </a:p>
          <a:p>
            <a:pPr marL="0" indent="0">
              <a:buNone/>
            </a:pPr>
            <a:r>
              <a:rPr lang="en-US" sz="1800" b="1"/>
              <a:t>Leverage infographics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Present complex data in an easy-to-digest format.</a:t>
            </a:r>
          </a:p>
          <a:p>
            <a:pPr marL="0" indent="0">
              <a:buNone/>
            </a:pPr>
            <a:r>
              <a:rPr lang="en-US" sz="1800" b="1"/>
              <a:t>Keep text minimal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Slides should support your speech, not replace it.</a:t>
            </a:r>
          </a:p>
          <a:p>
            <a:pPr marL="0" indent="0">
              <a:buNone/>
            </a:pPr>
            <a:r>
              <a:rPr lang="en-US" sz="1800" b="1"/>
              <a:t>Use brand colors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Maintain consistency in fonts and color palettes for professionalism.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41379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332A3-41ED-5C79-EEE4-FB0C4C503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603504"/>
            <a:ext cx="10543032" cy="4206240"/>
          </a:xfrm>
        </p:spPr>
        <p:txBody>
          <a:bodyPr/>
          <a:lstStyle/>
          <a:p>
            <a:r>
              <a:rPr lang="en-US" dirty="0"/>
              <a:t>35%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CCD8EA-EA7C-8648-6703-261B5BAF00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/>
          <a:lstStyle/>
          <a:p>
            <a:r>
              <a:rPr lang="en-US" dirty="0"/>
              <a:t>of an audience’s retention rate is attributed to the visuals used</a:t>
            </a:r>
          </a:p>
        </p:txBody>
      </p:sp>
    </p:spTree>
    <p:extLst>
      <p:ext uri="{BB962C8B-B14F-4D97-AF65-F5344CB8AC3E}">
        <p14:creationId xmlns:p14="http://schemas.microsoft.com/office/powerpoint/2010/main" val="53001128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9F7478-D48A-4FC3-A70B-05B704278092}"/>
</file>

<file path=customXml/itemProps2.xml><?xml version="1.0" encoding="utf-8"?>
<ds:datastoreItem xmlns:ds="http://schemas.openxmlformats.org/officeDocument/2006/customXml" ds:itemID="{BF10C717-93EF-4D86-BF6E-244725B73F0A}"/>
</file>

<file path=customXml/itemProps3.xml><?xml version="1.0" encoding="utf-8"?>
<ds:datastoreItem xmlns:ds="http://schemas.openxmlformats.org/officeDocument/2006/customXml" ds:itemID="{0629CA71-ACFA-46CC-8E61-4A5AB670DDE8}"/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</TotalTime>
  <Words>521</Words>
  <Application>Microsoft Office PowerPoint</Application>
  <PresentationFormat>Widescreen</PresentationFormat>
  <Paragraphs>76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Arial</vt:lpstr>
      <vt:lpstr>Neue Haas Grotesk Text Pro</vt:lpstr>
      <vt:lpstr>Helena</vt:lpstr>
      <vt:lpstr>Basic presentation</vt:lpstr>
      <vt:lpstr>Agenda</vt:lpstr>
      <vt:lpstr>Introduction</vt:lpstr>
      <vt:lpstr>“They may forget what you said, but they will never forget how you made them feel.”</vt:lpstr>
      <vt:lpstr>Key elements of a memorable presentation</vt:lpstr>
      <vt:lpstr>Engaging the audience</vt:lpstr>
      <vt:lpstr>Engagement data</vt:lpstr>
      <vt:lpstr>Visual appeal</vt:lpstr>
      <vt:lpstr>35%</vt:lpstr>
      <vt:lpstr>Delivering with impact</vt:lpstr>
      <vt:lpstr>Effective delivery techniques</vt:lpstr>
      <vt:lpstr>Delivering with confidence</vt:lpstr>
      <vt:lpstr>Conclusion 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2024-06-26T20:20:27Z</dcterms:created>
  <dcterms:modified xsi:type="dcterms:W3CDTF">2025-02-27T07:27:52Z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